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64" r:id="rId4"/>
    <p:sldId id="259" r:id="rId5"/>
    <p:sldId id="261" r:id="rId6"/>
    <p:sldId id="262" r:id="rId7"/>
    <p:sldId id="263" r:id="rId8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A1A3AF-ABD4-49EB-8B42-2ABECAF0DFA9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F5D52B-1293-4370-BC26-E9574435C52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1367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200400"/>
            <a:ext cx="7543800" cy="1524000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4724400"/>
            <a:ext cx="6858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A6FAC-15F7-483B-9418-3EB74889DAC8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B23B-B243-4960-93E9-4370027818B1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685800"/>
            <a:ext cx="7239000" cy="3886200"/>
          </a:xfrm>
        </p:spPr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A6FAC-15F7-483B-9418-3EB74889DAC8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B23B-B243-4960-93E9-4370027818B1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2000" y="685801"/>
            <a:ext cx="1828800" cy="5410199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90800" y="685801"/>
            <a:ext cx="5715000" cy="4876800"/>
          </a:xfrm>
        </p:spPr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A6FAC-15F7-483B-9418-3EB74889DAC8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B23B-B243-4960-93E9-4370027818B1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A6FAC-15F7-483B-9418-3EB74889DAC8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B23B-B243-4960-93E9-4370027818B1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7240" y="0"/>
            <a:ext cx="75438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276600"/>
            <a:ext cx="7543800" cy="1676400"/>
          </a:xfrm>
        </p:spPr>
        <p:txBody>
          <a:bodyPr anchor="b" anchorCtr="0"/>
          <a:lstStyle>
            <a:lvl1pPr algn="l">
              <a:defRPr sz="54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4953000"/>
            <a:ext cx="6858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A6FAC-15F7-483B-9418-3EB74889DAC8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B23B-B243-4960-93E9-4370027818B1}" type="slidenum">
              <a:rPr lang="ru-RU" smtClean="0"/>
              <a:t>‹#›</a:t>
            </a:fld>
            <a:endParaRPr lang="ru-RU"/>
          </a:p>
        </p:txBody>
      </p:sp>
      <p:sp>
        <p:nvSpPr>
          <p:cNvPr id="8" name="Rectangle 7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609601"/>
            <a:ext cx="36576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A6FAC-15F7-483B-9418-3EB74889DAC8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B23B-B243-4960-93E9-4370027818B1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89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152" y="609600"/>
            <a:ext cx="36576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1329264"/>
            <a:ext cx="36576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A6FAC-15F7-483B-9418-3EB74889DAC8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B23B-B243-4960-93E9-4370027818B1}" type="slidenum">
              <a:rPr lang="ru-RU" smtClean="0"/>
              <a:t>‹#›</a:t>
            </a:fld>
            <a:endParaRPr lang="ru-RU"/>
          </a:p>
        </p:txBody>
      </p:sp>
      <p:cxnSp>
        <p:nvCxnSpPr>
          <p:cNvPr id="11" name="Straight Connector 10"/>
          <p:cNvCxnSpPr/>
          <p:nvPr/>
        </p:nvCxnSpPr>
        <p:spPr>
          <a:xfrm>
            <a:off x="7589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645152" y="1249362"/>
            <a:ext cx="36576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A6FAC-15F7-483B-9418-3EB74889DAC8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B23B-B243-4960-93E9-4370027818B1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A6FAC-15F7-483B-9418-3EB74889DAC8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B23B-B243-4960-93E9-4370027818B1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0866" y="457200"/>
            <a:ext cx="4594934" cy="41147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1" y="457200"/>
            <a:ext cx="2673657" cy="411480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A6FAC-15F7-483B-9418-3EB74889DAC8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B23B-B243-4960-93E9-4370027818B1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1677194" y="2514600"/>
            <a:ext cx="3810000" cy="1588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4572000"/>
            <a:ext cx="6784848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240" y="457200"/>
            <a:ext cx="7543800" cy="2895600"/>
          </a:xfrm>
          <a:ln w="6350"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0392" y="3505200"/>
            <a:ext cx="7391400" cy="80486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A6FAC-15F7-483B-9418-3EB74889DAC8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DB23B-B243-4960-93E9-4370027818B1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4572000"/>
            <a:ext cx="6781800" cy="16002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685800"/>
            <a:ext cx="7543800" cy="3886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48400" y="620877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fld id="{47DA6FAC-15F7-483B-9418-3EB74889DAC8}" type="datetimeFigureOut">
              <a:rPr lang="ru-RU" smtClean="0"/>
              <a:t>28.05.2024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1999" y="6208776"/>
            <a:ext cx="48738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5687568"/>
            <a:ext cx="76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DBEDB23B-B243-4960-93E9-4370027818B1}" type="slidenum">
              <a:rPr lang="ru-RU" smtClean="0"/>
              <a:t>‹#›</a:t>
            </a:fld>
            <a:endParaRPr lang="ru-RU"/>
          </a:p>
        </p:txBody>
      </p:sp>
      <p:sp>
        <p:nvSpPr>
          <p:cNvPr id="8" name="Rectangle 7"/>
          <p:cNvSpPr/>
          <p:nvPr/>
        </p:nvSpPr>
        <p:spPr>
          <a:xfrm>
            <a:off x="777240" y="0"/>
            <a:ext cx="7543800" cy="381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7240" y="6172200"/>
            <a:ext cx="75438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9000"/>
                    </a14:imgEffect>
                    <a14:imgEffect>
                      <a14:saturation sat="166000"/>
                    </a14:imgEffect>
                    <a14:imgEffect>
                      <a14:brightnessContrast contras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6505" y="1412776"/>
            <a:ext cx="11638714" cy="8476019"/>
          </a:xfrm>
          <a:prstGeom prst="rect">
            <a:avLst/>
          </a:prstGeom>
          <a:effectLst>
            <a:outerShdw blurRad="1270000" dist="50800" dir="21540000" algn="ctr" rotWithShape="0">
              <a:srgbClr val="000000">
                <a:alpha val="0"/>
              </a:srgbClr>
            </a:outerShdw>
          </a:effec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23528" y="548680"/>
            <a:ext cx="7543800" cy="1884040"/>
          </a:xfrm>
        </p:spPr>
        <p:txBody>
          <a:bodyPr/>
          <a:lstStyle/>
          <a:p>
            <a:r>
              <a:rPr lang="ru-RU" sz="7200" dirty="0" smtClean="0">
                <a:solidFill>
                  <a:schemeClr val="accent6">
                    <a:lumMod val="50000"/>
                  </a:schemeClr>
                </a:solidFill>
              </a:rPr>
              <a:t>Тест </a:t>
            </a:r>
            <a:r>
              <a:rPr lang="ru-RU" sz="7200" dirty="0">
                <a:solidFill>
                  <a:schemeClr val="accent6">
                    <a:lumMod val="50000"/>
                  </a:schemeClr>
                </a:solidFill>
              </a:rPr>
              <a:t>на внимательность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699792" y="2996952"/>
            <a:ext cx="6858000" cy="990600"/>
          </a:xfrm>
        </p:spPr>
        <p:txBody>
          <a:bodyPr>
            <a:normAutofit lnSpcReduction="10000"/>
          </a:bodyPr>
          <a:lstStyle/>
          <a:p>
            <a:r>
              <a:rPr lang="ru-RU" dirty="0" smtClean="0">
                <a:solidFill>
                  <a:schemeClr val="accent6">
                    <a:lumMod val="75000"/>
                  </a:schemeClr>
                </a:solidFill>
                <a:latin typeface="Bahnschrift Condensed" pitchFamily="34" charset="0"/>
              </a:rPr>
              <a:t>Выполнила </a:t>
            </a:r>
            <a:r>
              <a:rPr lang="ru-RU" dirty="0" err="1" smtClean="0">
                <a:solidFill>
                  <a:schemeClr val="accent6">
                    <a:lumMod val="75000"/>
                  </a:schemeClr>
                </a:solidFill>
                <a:latin typeface="Bahnschrift Condensed" pitchFamily="34" charset="0"/>
              </a:rPr>
              <a:t>Плюханова</a:t>
            </a:r>
            <a:r>
              <a:rPr lang="ru-RU" dirty="0" smtClean="0">
                <a:solidFill>
                  <a:schemeClr val="accent6">
                    <a:lumMod val="75000"/>
                  </a:schemeClr>
                </a:solidFill>
                <a:latin typeface="Bahnschrift Condensed" pitchFamily="34" charset="0"/>
              </a:rPr>
              <a:t> Арина</a:t>
            </a:r>
          </a:p>
          <a:p>
            <a:r>
              <a:rPr lang="ru-RU" dirty="0" smtClean="0">
                <a:solidFill>
                  <a:schemeClr val="accent6">
                    <a:lumMod val="75000"/>
                  </a:schemeClr>
                </a:solidFill>
                <a:latin typeface="Bahnschrift Condensed" pitchFamily="34" charset="0"/>
              </a:rPr>
              <a:t>Наставник – Косов Родион Максимович</a:t>
            </a:r>
            <a:endParaRPr lang="ru-RU" dirty="0">
              <a:solidFill>
                <a:schemeClr val="accent6">
                  <a:lumMod val="75000"/>
                </a:schemeClr>
              </a:solidFill>
              <a:latin typeface="Bahnschrift Condense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338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36886" y="1052736"/>
            <a:ext cx="14185900" cy="11028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3568" y="260648"/>
            <a:ext cx="6781800" cy="1024136"/>
          </a:xfrm>
        </p:spPr>
        <p:txBody>
          <a:bodyPr/>
          <a:lstStyle/>
          <a:p>
            <a:r>
              <a:rPr lang="ru-RU" dirty="0" smtClean="0">
                <a:solidFill>
                  <a:schemeClr val="accent6">
                    <a:lumMod val="75000"/>
                  </a:schemeClr>
                </a:solidFill>
              </a:rPr>
              <a:t>Проблема проекта</a:t>
            </a:r>
            <a:endParaRPr lang="ru-RU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95536" y="1628800"/>
            <a:ext cx="7704856" cy="4752528"/>
          </a:xfrm>
        </p:spPr>
        <p:txBody>
          <a:bodyPr>
            <a:normAutofit/>
          </a:bodyPr>
          <a:lstStyle/>
          <a:p>
            <a:pPr algn="just"/>
            <a:r>
              <a:rPr lang="ru-RU" dirty="0" smtClean="0">
                <a:solidFill>
                  <a:schemeClr val="accent6">
                    <a:lumMod val="75000"/>
                  </a:schemeClr>
                </a:solidFill>
                <a:latin typeface="Bahnschrift SemiBold SemiConden" pitchFamily="34" charset="0"/>
              </a:rPr>
              <a:t>Внимательность 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  <a:latin typeface="Bahnschrift SemiBold SemiConden" pitchFamily="34" charset="0"/>
              </a:rPr>
              <a:t>играет важную роль в повседневной жизни ребенка. Этот навык поможет им успешно выполнять задания в школе, улучшит концентрацию и память. Также внимательность способствует лучшему восприятию окружающего мира и позволяет обращать внимание на детали, которые могут быть важными.</a:t>
            </a:r>
          </a:p>
          <a:p>
            <a:pPr algn="just"/>
            <a:r>
              <a:rPr lang="ru-RU" dirty="0">
                <a:solidFill>
                  <a:schemeClr val="accent6">
                    <a:lumMod val="75000"/>
                  </a:schemeClr>
                </a:solidFill>
                <a:latin typeface="Bahnschrift SemiBold SemiConden" pitchFamily="34" charset="0"/>
              </a:rPr>
              <a:t>Прохождение теста на внимательность может быть занимательным и увлекательным занятием для детей. Оно поможет им развить логику, улучшить реакцию и научиться анализировать информацию. Кроме того, хорошая внимательность поможет детям предотвращать опасные ситуации и принимать обоснованные решения</a:t>
            </a:r>
            <a:r>
              <a:rPr lang="ru-RU" dirty="0" smtClean="0">
                <a:solidFill>
                  <a:schemeClr val="accent6">
                    <a:lumMod val="75000"/>
                  </a:schemeClr>
                </a:solidFill>
                <a:latin typeface="Bahnschrift SemiBold SemiConden" pitchFamily="34" charset="0"/>
              </a:rPr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92346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55576" y="615008"/>
            <a:ext cx="3240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+mj-lt"/>
              </a:rPr>
              <a:t>Целевая аудитория:</a:t>
            </a:r>
            <a:endParaRPr lang="ru-RU" sz="2400" dirty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71600" y="1196752"/>
            <a:ext cx="295232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latin typeface="Bahnschrift SemiBold" pitchFamily="34" charset="0"/>
              </a:rPr>
              <a:t>Дети от 3 до 7 лет которые уже разбираются в цветах и геометрических фигурах</a:t>
            </a:r>
            <a:endParaRPr lang="ru-RU" sz="2000" dirty="0">
              <a:latin typeface="Bahnschrift SemiBold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508104" y="3140967"/>
            <a:ext cx="28083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+mj-lt"/>
              </a:rPr>
              <a:t>Основные функции проекта: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508104" y="4149080"/>
            <a:ext cx="28083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ru-RU" sz="2000" dirty="0" smtClean="0">
                <a:latin typeface="Bahnschrift SemiBold SemiConden" pitchFamily="34" charset="0"/>
              </a:rPr>
              <a:t>Обучение детей внимательности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ru-RU" sz="2000" dirty="0" smtClean="0">
                <a:latin typeface="Bahnschrift SemiBold SemiConden" pitchFamily="34" charset="0"/>
              </a:rPr>
              <a:t>Развитие памяти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ru-RU" sz="2000" dirty="0" smtClean="0">
                <a:latin typeface="Bahnschrift SemiBold SemiConden" pitchFamily="34" charset="0"/>
              </a:rPr>
              <a:t>Развитие самоанализа</a:t>
            </a:r>
          </a:p>
        </p:txBody>
      </p:sp>
      <p:sp>
        <p:nvSpPr>
          <p:cNvPr id="18" name="Прямоугольник 17"/>
          <p:cNvSpPr/>
          <p:nvPr/>
        </p:nvSpPr>
        <p:spPr>
          <a:xfrm rot="738266">
            <a:off x="5076056" y="845840"/>
            <a:ext cx="2880320" cy="1647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/>
          <p:cNvSpPr/>
          <p:nvPr/>
        </p:nvSpPr>
        <p:spPr>
          <a:xfrm rot="1598357">
            <a:off x="5134361" y="935603"/>
            <a:ext cx="2880320" cy="1647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39699">
            <a:off x="4977495" y="631213"/>
            <a:ext cx="3194050" cy="2255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5-конечная звезда 19"/>
          <p:cNvSpPr/>
          <p:nvPr/>
        </p:nvSpPr>
        <p:spPr>
          <a:xfrm>
            <a:off x="1295636" y="3429000"/>
            <a:ext cx="2160240" cy="187220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94762">
            <a:off x="1254187" y="3395936"/>
            <a:ext cx="2243137" cy="1938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5-конечная звезда 22"/>
          <p:cNvSpPr/>
          <p:nvPr/>
        </p:nvSpPr>
        <p:spPr>
          <a:xfrm rot="1084828">
            <a:off x="1295636" y="3429000"/>
            <a:ext cx="2160240" cy="187220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511480">
            <a:off x="1270492" y="3395935"/>
            <a:ext cx="2243137" cy="1938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48085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99592" y="-243408"/>
            <a:ext cx="6781800" cy="1159024"/>
          </a:xfrm>
        </p:spPr>
        <p:txBody>
          <a:bodyPr/>
          <a:lstStyle/>
          <a:p>
            <a:r>
              <a:rPr lang="ru-RU" dirty="0" smtClean="0">
                <a:solidFill>
                  <a:schemeClr val="accent6">
                    <a:lumMod val="75000"/>
                  </a:schemeClr>
                </a:solidFill>
              </a:rPr>
              <a:t>Скриншоты</a:t>
            </a:r>
            <a:endParaRPr lang="ru-RU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1054647"/>
            <a:ext cx="2376264" cy="50026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45864" y="1180181"/>
            <a:ext cx="23042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800" dirty="0" smtClean="0">
                <a:latin typeface="+mj-lt"/>
              </a:rPr>
              <a:t>Главный экран – здесь можно выбрать уровень игры</a:t>
            </a:r>
            <a:endParaRPr lang="ru-RU" sz="2800" dirty="0">
              <a:latin typeface="+mj-lt"/>
            </a:endParaRPr>
          </a:p>
        </p:txBody>
      </p:sp>
      <p:cxnSp>
        <p:nvCxnSpPr>
          <p:cNvPr id="8" name="Прямая со стрелкой 7"/>
          <p:cNvCxnSpPr/>
          <p:nvPr/>
        </p:nvCxnSpPr>
        <p:spPr>
          <a:xfrm flipH="1">
            <a:off x="4860032" y="2060848"/>
            <a:ext cx="1368152" cy="576064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372200" y="1844824"/>
            <a:ext cx="2376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 smtClean="0">
                <a:latin typeface="Bahnschrift SemiBold SemiConden" pitchFamily="34" charset="0"/>
              </a:rPr>
              <a:t>Кнопка, переводящая в лёгкий режим игры</a:t>
            </a:r>
            <a:endParaRPr lang="ru-RU" dirty="0">
              <a:latin typeface="Bahnschrift SemiBold SemiConden" pitchFamily="34" charset="0"/>
            </a:endParaRPr>
          </a:p>
        </p:txBody>
      </p:sp>
      <p:cxnSp>
        <p:nvCxnSpPr>
          <p:cNvPr id="11" name="Прямая со стрелкой 10"/>
          <p:cNvCxnSpPr/>
          <p:nvPr/>
        </p:nvCxnSpPr>
        <p:spPr>
          <a:xfrm flipV="1">
            <a:off x="2771800" y="2924944"/>
            <a:ext cx="1512168" cy="1008112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03548" y="4185954"/>
            <a:ext cx="2268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Bahnschrift SemiBold SemiConden" pitchFamily="34" charset="0"/>
              </a:rPr>
              <a:t>Кнопка, переводящая в </a:t>
            </a:r>
            <a:r>
              <a:rPr lang="ru-RU" dirty="0" smtClean="0">
                <a:latin typeface="Bahnschrift SemiBold SemiConden" pitchFamily="34" charset="0"/>
              </a:rPr>
              <a:t>средний </a:t>
            </a:r>
            <a:r>
              <a:rPr lang="ru-RU" dirty="0">
                <a:latin typeface="Bahnschrift SemiBold SemiConden" pitchFamily="34" charset="0"/>
              </a:rPr>
              <a:t>режим игры</a:t>
            </a:r>
            <a:endParaRPr lang="ru-RU" dirty="0">
              <a:latin typeface="Bahnschrift SemiBold SemiConden" pitchFamily="34" charset="0"/>
            </a:endParaRPr>
          </a:p>
        </p:txBody>
      </p:sp>
      <p:cxnSp>
        <p:nvCxnSpPr>
          <p:cNvPr id="15" name="Прямая со стрелкой 14"/>
          <p:cNvCxnSpPr/>
          <p:nvPr/>
        </p:nvCxnSpPr>
        <p:spPr>
          <a:xfrm flipH="1" flipV="1">
            <a:off x="4788024" y="3212976"/>
            <a:ext cx="1368152" cy="1296144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228184" y="4509120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latin typeface="Bahnschrift SemiBold SemiConden" pitchFamily="34" charset="0"/>
              </a:rPr>
              <a:t>Кнопка, переводящая в </a:t>
            </a:r>
            <a:r>
              <a:rPr lang="ru-RU" dirty="0" smtClean="0">
                <a:latin typeface="Bahnschrift SemiBold SemiConden" pitchFamily="34" charset="0"/>
              </a:rPr>
              <a:t>сложный </a:t>
            </a:r>
            <a:r>
              <a:rPr lang="ru-RU" dirty="0">
                <a:latin typeface="Bahnschrift SemiBold SemiConden" pitchFamily="34" charset="0"/>
              </a:rPr>
              <a:t>режим игры</a:t>
            </a:r>
            <a:endParaRPr lang="ru-RU" dirty="0">
              <a:latin typeface="Bahnschrift SemiBold SemiConden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8016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753264"/>
            <a:ext cx="2318657" cy="4968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3635896" y="753264"/>
            <a:ext cx="4572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just"/>
            <a:r>
              <a:rPr lang="ru-RU" sz="2800" dirty="0" smtClean="0">
                <a:solidFill>
                  <a:prstClr val="black"/>
                </a:solidFill>
                <a:latin typeface="Impact"/>
              </a:rPr>
              <a:t>Игровой </a:t>
            </a:r>
            <a:r>
              <a:rPr lang="ru-RU" sz="2800" dirty="0">
                <a:solidFill>
                  <a:prstClr val="black"/>
                </a:solidFill>
                <a:latin typeface="Impact"/>
              </a:rPr>
              <a:t>экран – </a:t>
            </a:r>
            <a:r>
              <a:rPr lang="ru-RU" sz="2800" dirty="0" smtClean="0">
                <a:solidFill>
                  <a:prstClr val="black"/>
                </a:solidFill>
                <a:latin typeface="Impact"/>
              </a:rPr>
              <a:t>здесь происходит основное действие теста</a:t>
            </a:r>
            <a:endParaRPr lang="ru-RU" sz="2800" dirty="0">
              <a:solidFill>
                <a:prstClr val="black"/>
              </a:solidFill>
              <a:latin typeface="Impact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3545544" y="3675060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ru-RU" sz="2400" dirty="0" smtClean="0">
                <a:latin typeface="Bahnschrift SemiBold SemiConden" pitchFamily="34" charset="0"/>
              </a:rPr>
              <a:t>В зависимости от режима игры на этом экране появляются 4 различных фигуры, ваша главная задача – запомнить их.</a:t>
            </a:r>
            <a:endParaRPr lang="ru-RU" sz="2400" dirty="0">
              <a:latin typeface="Bahnschrift SemiBold SemiConden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4282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620687"/>
            <a:ext cx="2534344" cy="5344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3707904" y="620687"/>
            <a:ext cx="4572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just"/>
            <a:r>
              <a:rPr lang="ru-RU" sz="2800" dirty="0" smtClean="0">
                <a:solidFill>
                  <a:prstClr val="black"/>
                </a:solidFill>
                <a:latin typeface="Impact"/>
              </a:rPr>
              <a:t>Проверочный </a:t>
            </a:r>
            <a:r>
              <a:rPr lang="ru-RU" sz="2800" dirty="0">
                <a:solidFill>
                  <a:prstClr val="black"/>
                </a:solidFill>
                <a:latin typeface="Impact"/>
              </a:rPr>
              <a:t>экран  </a:t>
            </a:r>
            <a:r>
              <a:rPr lang="ru-RU" sz="2800" dirty="0" smtClean="0">
                <a:solidFill>
                  <a:prstClr val="black"/>
                </a:solidFill>
                <a:latin typeface="Impact"/>
              </a:rPr>
              <a:t>- экран где пользователь должен ввести ответ на тест и далее программа выведет, был ответ верным или нет</a:t>
            </a:r>
            <a:endParaRPr lang="ru-RU" sz="2800" dirty="0">
              <a:solidFill>
                <a:prstClr val="black"/>
              </a:solidFill>
              <a:latin typeface="Impact"/>
            </a:endParaRPr>
          </a:p>
        </p:txBody>
      </p:sp>
      <p:cxnSp>
        <p:nvCxnSpPr>
          <p:cNvPr id="6" name="Прямая со стрелкой 5"/>
          <p:cNvCxnSpPr/>
          <p:nvPr/>
        </p:nvCxnSpPr>
        <p:spPr>
          <a:xfrm flipH="1" flipV="1">
            <a:off x="3059832" y="2976384"/>
            <a:ext cx="1584176" cy="380608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788024" y="3184788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Bahnschrift SemiBold SemiConden" pitchFamily="34" charset="0"/>
              </a:rPr>
              <a:t>Поле для ввода ответа</a:t>
            </a:r>
            <a:endParaRPr lang="ru-RU" dirty="0">
              <a:latin typeface="Bahnschrift SemiBold SemiConden" pitchFamily="34" charset="0"/>
            </a:endParaRPr>
          </a:p>
        </p:txBody>
      </p:sp>
      <p:cxnSp>
        <p:nvCxnSpPr>
          <p:cNvPr id="11" name="Прямая со стрелкой 10"/>
          <p:cNvCxnSpPr/>
          <p:nvPr/>
        </p:nvCxnSpPr>
        <p:spPr>
          <a:xfrm flipH="1" flipV="1">
            <a:off x="2555776" y="3236788"/>
            <a:ext cx="1440160" cy="1200324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139952" y="4252446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Bahnschrift SemiBold SemiConden" pitchFamily="34" charset="0"/>
              </a:rPr>
              <a:t>Кнопка для проверки ответа</a:t>
            </a:r>
            <a:endParaRPr lang="ru-RU" dirty="0">
              <a:latin typeface="Bahnschrift SemiBold SemiConden" pitchFamily="34" charset="0"/>
            </a:endParaRPr>
          </a:p>
        </p:txBody>
      </p:sp>
      <p:cxnSp>
        <p:nvCxnSpPr>
          <p:cNvPr id="16" name="Прямая со стрелкой 15"/>
          <p:cNvCxnSpPr/>
          <p:nvPr/>
        </p:nvCxnSpPr>
        <p:spPr>
          <a:xfrm flipH="1" flipV="1">
            <a:off x="2065784" y="3597536"/>
            <a:ext cx="1786136" cy="1847688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139952" y="5157192"/>
            <a:ext cx="29523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Bahnschrift SemiBold SemiConden" pitchFamily="34" charset="0"/>
              </a:rPr>
              <a:t>Поле, где показывается статус ответа (верен или нет)</a:t>
            </a:r>
            <a:endParaRPr lang="ru-RU" dirty="0">
              <a:latin typeface="Bahnschrift SemiBold SemiConden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214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683568" y="832176"/>
            <a:ext cx="7848872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ru-RU" sz="6600" dirty="0" smtClean="0">
                <a:solidFill>
                  <a:prstClr val="black"/>
                </a:solidFill>
                <a:latin typeface="Impact"/>
              </a:rPr>
              <a:t>Спасибо за внимание!</a:t>
            </a:r>
            <a:endParaRPr lang="ru-RU" sz="6600" dirty="0">
              <a:solidFill>
                <a:prstClr val="black"/>
              </a:solidFill>
              <a:latin typeface="Impact"/>
            </a:endParaRPr>
          </a:p>
        </p:txBody>
      </p:sp>
    </p:spTree>
    <p:extLst>
      <p:ext uri="{BB962C8B-B14F-4D97-AF65-F5344CB8AC3E}">
        <p14:creationId xmlns:p14="http://schemas.microsoft.com/office/powerpoint/2010/main" val="21304663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wsPrint">
  <a:themeElements>
    <a:clrScheme name="Другая 3">
      <a:dk1>
        <a:sysClr val="windowText" lastClr="000000"/>
      </a:dk1>
      <a:lt1>
        <a:srgbClr val="D8D8D8"/>
      </a:lt1>
      <a:dk2>
        <a:srgbClr val="39302B"/>
      </a:dk2>
      <a:lt2>
        <a:srgbClr val="AF9E94"/>
      </a:lt2>
      <a:accent1>
        <a:srgbClr val="486F3F"/>
      </a:accent1>
      <a:accent2>
        <a:srgbClr val="577171"/>
      </a:accent2>
      <a:accent3>
        <a:srgbClr val="AC956E"/>
      </a:accent3>
      <a:accent4>
        <a:srgbClr val="808DA9"/>
      </a:accent4>
      <a:accent5>
        <a:srgbClr val="424E5B"/>
      </a:accent5>
      <a:accent6>
        <a:srgbClr val="245D17"/>
      </a:accent6>
      <a:hlink>
        <a:srgbClr val="1B849D"/>
      </a:hlink>
      <a:folHlink>
        <a:srgbClr val="2B956A"/>
      </a:folHlink>
    </a:clrScheme>
    <a:fontScheme name="NewsPrint">
      <a:majorFont>
        <a:latin typeface="Impact"/>
        <a:ea typeface=""/>
        <a:cs typeface=""/>
        <a:font script="Jpan" typeface="HGP創英角ｺﾞｼｯｸUB"/>
        <a:font script="Hang" typeface="HY견고딕"/>
        <a:font script="Hans" typeface="微软雅黑"/>
        <a:font script="Hant" typeface="微軟正黑體"/>
        <a:font script="Arab" typeface="Tahoma"/>
        <a:font script="Hebr" typeface="To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Newsprint</Template>
  <TotalTime>340</TotalTime>
  <Words>227</Words>
  <Application>Microsoft Office PowerPoint</Application>
  <PresentationFormat>Экран (4:3)</PresentationFormat>
  <Paragraphs>24</Paragraphs>
  <Slides>7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NewsPrint</vt:lpstr>
      <vt:lpstr>Тест на внимательность</vt:lpstr>
      <vt:lpstr>Проблема проекта</vt:lpstr>
      <vt:lpstr>Презентация PowerPoint</vt:lpstr>
      <vt:lpstr>Скриншоты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Тест на внимательность</dc:title>
  <dc:creator>DELL</dc:creator>
  <cp:lastModifiedBy>DELL</cp:lastModifiedBy>
  <cp:revision>17</cp:revision>
  <dcterms:created xsi:type="dcterms:W3CDTF">2024-05-26T06:18:10Z</dcterms:created>
  <dcterms:modified xsi:type="dcterms:W3CDTF">2024-05-28T07:25:54Z</dcterms:modified>
</cp:coreProperties>
</file>

<file path=docProps/thumbnail.jpeg>
</file>